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63" r:id="rId2"/>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190224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1C6078-5CCA-4405-B4C7-07D34F2452AD}"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2913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270532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3901005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222891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397832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112411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101194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330831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332057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1C6078-5CCA-4405-B4C7-07D34F2452AD}"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81723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1C6078-5CCA-4405-B4C7-07D34F2452AD}"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189076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1C6078-5CCA-4405-B4C7-07D34F2452AD}"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1112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1C6078-5CCA-4405-B4C7-07D34F2452AD}"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241199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C6078-5CCA-4405-B4C7-07D34F2452AD}"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397484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1C6078-5CCA-4405-B4C7-07D34F2452AD}"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189718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771C6078-5CCA-4405-B4C7-07D34F2452AD}" type="datetimeFigureOut">
              <a:rPr lang="en-US" smtClean="0"/>
              <a:t>9/28/2021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AB76C5A1-0564-401D-B852-AF0F7E961534}" type="slidenum">
              <a:rPr lang="en-US" smtClean="0"/>
              <a:t>‹#›</a:t>
            </a:fld>
            <a:endParaRPr lang="en-US"/>
          </a:p>
        </p:txBody>
      </p:sp>
    </p:spTree>
    <p:extLst>
      <p:ext uri="{BB962C8B-B14F-4D97-AF65-F5344CB8AC3E}">
        <p14:creationId xmlns:p14="http://schemas.microsoft.com/office/powerpoint/2010/main" val="161138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71C6078-5CCA-4405-B4C7-07D34F2452AD}" type="datetimeFigureOut">
              <a:rPr lang="en-US" smtClean="0"/>
              <a:t>9/28/2021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B76C5A1-0564-401D-B852-AF0F7E961534}" type="slidenum">
              <a:rPr lang="en-US" smtClean="0"/>
              <a:t>‹#›</a:t>
            </a:fld>
            <a:endParaRPr lang="en-US"/>
          </a:p>
        </p:txBody>
      </p:sp>
    </p:spTree>
    <p:extLst>
      <p:ext uri="{BB962C8B-B14F-4D97-AF65-F5344CB8AC3E}">
        <p14:creationId xmlns:p14="http://schemas.microsoft.com/office/powerpoint/2010/main" val="591500111"/>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886690"/>
          </a:xfrm>
        </p:spPr>
        <p:txBody>
          <a:bodyPr/>
          <a:lstStyle/>
          <a:p>
            <a:r>
              <a:rPr lang="ar-IQ" dirty="0" smtClean="0">
                <a:solidFill>
                  <a:srgbClr val="FF0000"/>
                </a:solidFill>
              </a:rPr>
              <a:t>المختبر الثامن</a:t>
            </a:r>
            <a:endParaRPr lang="en-US" dirty="0">
              <a:solidFill>
                <a:srgbClr val="FF0000"/>
              </a:solidFill>
            </a:endParaRPr>
          </a:p>
        </p:txBody>
      </p:sp>
      <p:sp>
        <p:nvSpPr>
          <p:cNvPr id="3" name="Subtitle 2"/>
          <p:cNvSpPr>
            <a:spLocks noGrp="1"/>
          </p:cNvSpPr>
          <p:nvPr>
            <p:ph type="subTitle" idx="1"/>
          </p:nvPr>
        </p:nvSpPr>
        <p:spPr>
          <a:xfrm>
            <a:off x="1751012" y="3657600"/>
            <a:ext cx="8676222" cy="3200400"/>
          </a:xfrm>
        </p:spPr>
        <p:txBody>
          <a:bodyPr/>
          <a:lstStyle/>
          <a:p>
            <a:r>
              <a:rPr lang="ar-IQ" dirty="0" smtClean="0"/>
              <a:t>اعداد الدكتورة اسراء عبد الرزاق السامر</a:t>
            </a:r>
            <a:endParaRPr lang="en-US" dirty="0"/>
          </a:p>
        </p:txBody>
      </p:sp>
    </p:spTree>
    <p:extLst>
      <p:ext uri="{BB962C8B-B14F-4D97-AF65-F5344CB8AC3E}">
        <p14:creationId xmlns:p14="http://schemas.microsoft.com/office/powerpoint/2010/main" val="56946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94364"/>
          </a:xfrm>
        </p:spPr>
        <p:txBody>
          <a:bodyPr/>
          <a:lstStyle/>
          <a:p>
            <a:r>
              <a:rPr lang="ar-IQ" dirty="0" smtClean="0">
                <a:solidFill>
                  <a:srgbClr val="FF0000"/>
                </a:solidFill>
              </a:rPr>
              <a:t>التركيب الداخلي للساق</a:t>
            </a:r>
            <a:endParaRPr lang="en-US" dirty="0">
              <a:solidFill>
                <a:srgbClr val="FF0000"/>
              </a:solidFill>
            </a:endParaRPr>
          </a:p>
        </p:txBody>
      </p:sp>
      <p:sp>
        <p:nvSpPr>
          <p:cNvPr id="3" name="Subtitle 2"/>
          <p:cNvSpPr>
            <a:spLocks noGrp="1"/>
          </p:cNvSpPr>
          <p:nvPr>
            <p:ph type="subTitle" idx="1"/>
          </p:nvPr>
        </p:nvSpPr>
        <p:spPr>
          <a:xfrm>
            <a:off x="1523999" y="2216727"/>
            <a:ext cx="10224655" cy="4239491"/>
          </a:xfrm>
        </p:spPr>
        <p:txBody>
          <a:bodyPr/>
          <a:lstStyle/>
          <a:p>
            <a:pPr algn="r"/>
            <a:r>
              <a:rPr lang="ar-IQ" dirty="0" smtClean="0"/>
              <a:t>اولا : السيقان في ذوات الفلقتين</a:t>
            </a:r>
            <a:endParaRPr lang="ar-IQ" dirty="0"/>
          </a:p>
          <a:p>
            <a:pPr algn="r"/>
            <a:r>
              <a:rPr lang="ar-IQ" sz="1800" dirty="0" smtClean="0"/>
              <a:t>يتكون الساق من الطبقات النموذجية التالية</a:t>
            </a:r>
          </a:p>
          <a:p>
            <a:pPr algn="r"/>
            <a:r>
              <a:rPr lang="ar-IQ" sz="1800" dirty="0" smtClean="0">
                <a:solidFill>
                  <a:srgbClr val="FFFF00"/>
                </a:solidFill>
              </a:rPr>
              <a:t>البشرة</a:t>
            </a:r>
          </a:p>
          <a:p>
            <a:pPr algn="r"/>
            <a:r>
              <a:rPr lang="ar-IQ" sz="1800" dirty="0" smtClean="0">
                <a:solidFill>
                  <a:srgbClr val="FFFF00"/>
                </a:solidFill>
              </a:rPr>
              <a:t>القشرة</a:t>
            </a:r>
          </a:p>
          <a:p>
            <a:pPr algn="r"/>
            <a:r>
              <a:rPr lang="ar-IQ" sz="1800" dirty="0" smtClean="0">
                <a:solidFill>
                  <a:srgbClr val="FFFF00"/>
                </a:solidFill>
              </a:rPr>
              <a:t>الاسطوانة الوعائية</a:t>
            </a:r>
          </a:p>
          <a:p>
            <a:pPr algn="r"/>
            <a:r>
              <a:rPr lang="ar-IQ" sz="1800" dirty="0" smtClean="0">
                <a:solidFill>
                  <a:srgbClr val="FFFF00"/>
                </a:solidFill>
              </a:rPr>
              <a:t>اللب</a:t>
            </a:r>
          </a:p>
        </p:txBody>
      </p:sp>
    </p:spTree>
    <p:extLst>
      <p:ext uri="{BB962C8B-B14F-4D97-AF65-F5344CB8AC3E}">
        <p14:creationId xmlns:p14="http://schemas.microsoft.com/office/powerpoint/2010/main" val="275123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399310"/>
          </a:xfrm>
        </p:spPr>
        <p:txBody>
          <a:bodyPr>
            <a:normAutofit fontScale="90000"/>
          </a:bodyPr>
          <a:lstStyle/>
          <a:p>
            <a:pPr algn="r"/>
            <a:r>
              <a:rPr lang="ar-IQ" dirty="0" smtClean="0">
                <a:solidFill>
                  <a:srgbClr val="FFFF00"/>
                </a:solidFill>
              </a:rPr>
              <a:t>البشرة</a:t>
            </a:r>
            <a:r>
              <a:rPr lang="ar-IQ" dirty="0">
                <a:solidFill>
                  <a:srgbClr val="FFFF00"/>
                </a:solidFill>
              </a:rPr>
              <a:t/>
            </a:r>
            <a:br>
              <a:rPr lang="ar-IQ" dirty="0">
                <a:solidFill>
                  <a:srgbClr val="FFFF00"/>
                </a:solidFill>
              </a:rPr>
            </a:br>
            <a:r>
              <a:rPr lang="ar-IQ" sz="1800" dirty="0"/>
              <a:t>وتتكون عادتا من صف واحد من الخاليا التخترقها سوى فتحات الثغور</a:t>
            </a:r>
            <a:br>
              <a:rPr lang="ar-IQ" sz="1800" dirty="0"/>
            </a:br>
            <a:r>
              <a:rPr lang="en-US" sz="1800" dirty="0">
                <a:solidFill>
                  <a:srgbClr val="FFFF00"/>
                </a:solidFill>
              </a:rPr>
              <a:t/>
            </a:r>
            <a:br>
              <a:rPr lang="en-US" sz="1800" dirty="0">
                <a:solidFill>
                  <a:srgbClr val="FFFF00"/>
                </a:solidFill>
              </a:rPr>
            </a:br>
            <a:r>
              <a:rPr lang="ar-IQ" dirty="0" smtClean="0">
                <a:solidFill>
                  <a:srgbClr val="FFFF00"/>
                </a:solidFill>
              </a:rPr>
              <a:t>القشرة</a:t>
            </a:r>
            <a:br>
              <a:rPr lang="ar-IQ" dirty="0" smtClean="0">
                <a:solidFill>
                  <a:srgbClr val="FFFF00"/>
                </a:solidFill>
              </a:rPr>
            </a:br>
            <a:r>
              <a:rPr lang="ar-IQ" sz="2000" dirty="0"/>
              <a:t>تكون القشرة في السيقان ضيقة عادة وتتكون من عدة صفوف من الخاليا الكولنكيمية يليها صف او صفين من الخاليا البرنكيميه وفي بعض النباتات العشبيه يوجد في الطبقة االخيره من الخاليا البرنكيميه مواد نشويه فيطلق على هذة الطبقة الغمد النشوي</a:t>
            </a:r>
            <a:endParaRPr lang="en-US" sz="2000" dirty="0">
              <a:solidFill>
                <a:srgbClr val="FFFF00"/>
              </a:solidFill>
            </a:endParaRPr>
          </a:p>
        </p:txBody>
      </p:sp>
      <p:sp>
        <p:nvSpPr>
          <p:cNvPr id="3" name="Content Placeholder 2"/>
          <p:cNvSpPr>
            <a:spLocks noGrp="1"/>
          </p:cNvSpPr>
          <p:nvPr>
            <p:ph idx="1"/>
          </p:nvPr>
        </p:nvSpPr>
        <p:spPr>
          <a:xfrm>
            <a:off x="1279959" y="1260764"/>
            <a:ext cx="9767452" cy="4918364"/>
          </a:xfrm>
        </p:spPr>
        <p:txBody>
          <a:bodyPr>
            <a:normAutofit/>
          </a:bodyPr>
          <a:lstStyle/>
          <a:p>
            <a:pPr marL="0" indent="0" algn="r">
              <a:buNone/>
            </a:pPr>
            <a:r>
              <a:rPr lang="ar-IQ" sz="2800" dirty="0" smtClean="0">
                <a:solidFill>
                  <a:srgbClr val="FFFF00"/>
                </a:solidFill>
              </a:rPr>
              <a:t>الاسطوانة الوعائية</a:t>
            </a:r>
          </a:p>
          <a:p>
            <a:pPr marL="0" indent="0" algn="r">
              <a:buNone/>
            </a:pPr>
            <a:r>
              <a:rPr lang="ar-IQ" sz="1800" dirty="0" smtClean="0"/>
              <a:t>تتكون </a:t>
            </a:r>
            <a:r>
              <a:rPr lang="ar-IQ" sz="1800" dirty="0"/>
              <a:t>االسطوانه الوعائية من مجموعة من الحزم الوعائية المرتبة بصوره حلقة او حلقتين وفي داخل الحزمه يوجد الخشب واللحاء وتفصل هذه الحزم بواسطة االشعة اللبيه او تكون </a:t>
            </a:r>
            <a:r>
              <a:rPr lang="ar-IQ" sz="1800" dirty="0" smtClean="0"/>
              <a:t>متالصقة</a:t>
            </a:r>
          </a:p>
          <a:p>
            <a:pPr marL="0" indent="0" algn="r">
              <a:buNone/>
            </a:pPr>
            <a:r>
              <a:rPr lang="ar-IQ" sz="1800" dirty="0"/>
              <a:t>تكون هذة الحزم الوعائية من النوع المفتوح وفي هذا النوع من الحزم يكون اللحاء الى االعلى والخشب الى االسفل بينهما الكمبيوم الوعائي </a:t>
            </a:r>
            <a:r>
              <a:rPr lang="ar-IQ" sz="1800" dirty="0" smtClean="0"/>
              <a:t>وهو </a:t>
            </a:r>
            <a:r>
              <a:rPr lang="ar-IQ" sz="1800" dirty="0"/>
              <a:t>عبارة عن صف او صفين من الخاليا المرستيمية النشطة والتي تنتج الخشب واللحاء وتكون هذة الحزمه جانبيه </a:t>
            </a:r>
            <a:r>
              <a:rPr lang="ar-IQ" sz="1800" dirty="0" smtClean="0"/>
              <a:t>او </a:t>
            </a:r>
            <a:r>
              <a:rPr lang="ar-IQ" sz="1800" dirty="0"/>
              <a:t>ثنائية </a:t>
            </a:r>
            <a:r>
              <a:rPr lang="ar-IQ" sz="1800" dirty="0" smtClean="0"/>
              <a:t>الجانب</a:t>
            </a:r>
            <a:endParaRPr lang="en-US" sz="1800" dirty="0">
              <a:solidFill>
                <a:srgbClr val="FFFF00"/>
              </a:solidFill>
            </a:endParaRPr>
          </a:p>
        </p:txBody>
      </p:sp>
    </p:spTree>
    <p:extLst>
      <p:ext uri="{BB962C8B-B14F-4D97-AF65-F5344CB8AC3E}">
        <p14:creationId xmlns:p14="http://schemas.microsoft.com/office/powerpoint/2010/main" val="416852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35" y="498764"/>
            <a:ext cx="9157855" cy="637309"/>
          </a:xfrm>
        </p:spPr>
        <p:txBody>
          <a:bodyPr>
            <a:normAutofit fontScale="90000"/>
          </a:bodyPr>
          <a:lstStyle/>
          <a:p>
            <a:pPr algn="r"/>
            <a:r>
              <a:rPr lang="ar-IQ" sz="2800" dirty="0" smtClean="0">
                <a:solidFill>
                  <a:srgbClr val="FFFF00"/>
                </a:solidFill>
              </a:rPr>
              <a:t>اللب</a:t>
            </a:r>
            <a:r>
              <a:rPr lang="ar-IQ" sz="2800" dirty="0">
                <a:solidFill>
                  <a:srgbClr val="FFFF00"/>
                </a:solidFill>
              </a:rPr>
              <a:t/>
            </a:r>
            <a:br>
              <a:rPr lang="ar-IQ" sz="2800" dirty="0">
                <a:solidFill>
                  <a:srgbClr val="FFFF00"/>
                </a:solidFill>
              </a:rPr>
            </a:br>
            <a:r>
              <a:rPr lang="ar-IQ" sz="1800" dirty="0" smtClean="0">
                <a:solidFill>
                  <a:srgbClr val="FFFF00"/>
                </a:solidFill>
              </a:rPr>
              <a:t/>
            </a:r>
            <a:br>
              <a:rPr lang="ar-IQ" sz="1800" dirty="0" smtClean="0">
                <a:solidFill>
                  <a:srgbClr val="FFFF00"/>
                </a:solidFill>
              </a:rPr>
            </a:br>
            <a:r>
              <a:rPr lang="ar-IQ" sz="1800" dirty="0"/>
              <a:t>عبارة عن خاليا برنكيمية تخرج منها اشعة لبية تفصل بين الحزم الوعائية</a:t>
            </a:r>
            <a:endParaRPr lang="en-US" sz="1800" dirty="0">
              <a:solidFill>
                <a:srgbClr val="FFFF00"/>
              </a:solidFill>
            </a:endParaRP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6982" y="2203274"/>
            <a:ext cx="2729344" cy="4252944"/>
          </a:xfr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373" y="2248819"/>
            <a:ext cx="2851682" cy="4207399"/>
          </a:xfrm>
          <a:prstGeom prst="rect">
            <a:avLst/>
          </a:prstGeom>
        </p:spPr>
      </p:pic>
    </p:spTree>
    <p:extLst>
      <p:ext uri="{BB962C8B-B14F-4D97-AF65-F5344CB8AC3E}">
        <p14:creationId xmlns:p14="http://schemas.microsoft.com/office/powerpoint/2010/main" val="391522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964" y="235527"/>
            <a:ext cx="6281445" cy="419791"/>
          </a:xfrm>
        </p:spPr>
        <p:txBody>
          <a:bodyPr>
            <a:normAutofit fontScale="90000"/>
          </a:bodyPr>
          <a:lstStyle/>
          <a:p>
            <a:pPr algn="r"/>
            <a:r>
              <a:rPr lang="ar-IQ" dirty="0" smtClean="0">
                <a:solidFill>
                  <a:srgbClr val="FFFF00"/>
                </a:solidFill>
              </a:rPr>
              <a:t>رسم  يوضح ساق ذوات الفلقتين</a:t>
            </a:r>
            <a:endParaRPr lang="en-US" dirty="0">
              <a:solidFill>
                <a:srgbClr val="FFFF00"/>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3479" y="1004454"/>
            <a:ext cx="4849030" cy="5465619"/>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36" y="1004455"/>
            <a:ext cx="5098473" cy="5401688"/>
          </a:xfrm>
          <a:prstGeom prst="rect">
            <a:avLst/>
          </a:prstGeom>
        </p:spPr>
      </p:pic>
    </p:spTree>
    <p:extLst>
      <p:ext uri="{BB962C8B-B14F-4D97-AF65-F5344CB8AC3E}">
        <p14:creationId xmlns:p14="http://schemas.microsoft.com/office/powerpoint/2010/main" val="212168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576" y="609600"/>
            <a:ext cx="9905998" cy="3311236"/>
          </a:xfrm>
        </p:spPr>
        <p:txBody>
          <a:bodyPr>
            <a:normAutofit/>
          </a:bodyPr>
          <a:lstStyle/>
          <a:p>
            <a:pPr algn="r"/>
            <a:r>
              <a:rPr lang="ar-IQ" dirty="0"/>
              <a:t>السيقان في ذوات الفلقة </a:t>
            </a:r>
            <a:r>
              <a:rPr lang="ar-IQ" dirty="0" smtClean="0"/>
              <a:t>الواحدة</a:t>
            </a:r>
            <a:r>
              <a:rPr lang="ar-IQ" dirty="0"/>
              <a:t/>
            </a:r>
            <a:br>
              <a:rPr lang="ar-IQ" dirty="0"/>
            </a:br>
            <a:r>
              <a:rPr lang="ar-IQ" sz="1800" dirty="0"/>
              <a:t>تختلف عن ذوات الفلقة الواحدة بما يلي</a:t>
            </a:r>
            <a:br>
              <a:rPr lang="ar-IQ" sz="1800" dirty="0"/>
            </a:br>
            <a:r>
              <a:rPr lang="ar-IQ" sz="1800" dirty="0"/>
              <a:t>1 -ان المنطقة اسفل البشرة غير متميزه الى قشرة ولب واشعة لبيه بل توجد كتله من االلياف تسمى الياف تحت البشره </a:t>
            </a:r>
            <a:r>
              <a:rPr lang="ar-IQ" sz="1800" dirty="0" smtClean="0"/>
              <a:t>يلي </a:t>
            </a:r>
            <a:r>
              <a:rPr lang="ar-IQ" sz="1800" dirty="0"/>
              <a:t>االلياف خاليا برنكيميه اعتياديه تدعى بالنسيج االساسي</a:t>
            </a:r>
            <a:br>
              <a:rPr lang="ar-IQ" sz="1800" dirty="0"/>
            </a:br>
            <a:r>
              <a:rPr lang="ar-IQ" sz="1800" dirty="0"/>
              <a:t>2 -الحزمه الوعائية من النوع المغلق وهي حزمه تحول فيها جميع الكمبيوم الوعائي الى خشب ولحاء اي ان ذوات الفلقة الواحدة اليحدث فيها تغلظ ثانوي </a:t>
            </a:r>
            <a:r>
              <a:rPr lang="ar-IQ" sz="1800" dirty="0" smtClean="0"/>
              <a:t>. </a:t>
            </a:r>
            <a:r>
              <a:rPr lang="ar-IQ" sz="1800" dirty="0"/>
              <a:t>مهم</a:t>
            </a:r>
            <a:br>
              <a:rPr lang="ar-IQ" sz="1800" dirty="0"/>
            </a:br>
            <a:r>
              <a:rPr lang="ar-IQ" sz="1800" dirty="0" smtClean="0"/>
              <a:t>3 -ويكون </a:t>
            </a:r>
            <a:r>
              <a:rPr lang="ar-IQ" sz="1800" dirty="0"/>
              <a:t>نمو الخشب التالي للخارج </a:t>
            </a:r>
            <a:r>
              <a:rPr lang="ar-IQ" sz="1800" dirty="0" smtClean="0"/>
              <a:t>والخشب الاولي في </a:t>
            </a:r>
            <a:r>
              <a:rPr lang="ar-IQ" sz="1800" dirty="0"/>
              <a:t>المركز واسفلة تجويف يسمى ب تجويف الخشب </a:t>
            </a:r>
            <a:r>
              <a:rPr lang="ar-IQ" sz="1800" dirty="0" smtClean="0"/>
              <a:t>الاولي وتحاط الحزمه بااللياف وتسمى الياف غمد الحزمه علما ان الحزم الوعائية غير مرتبة بل تكون منتشرة عشوائيا داخل النسيج االساسي </a:t>
            </a:r>
            <a:br>
              <a:rPr lang="ar-IQ" sz="1800" dirty="0" smtClean="0"/>
            </a:br>
            <a:r>
              <a:rPr lang="ar-IQ" sz="1800" dirty="0" smtClean="0"/>
              <a:t>4 </a:t>
            </a:r>
            <a:r>
              <a:rPr lang="ar-IQ" sz="1800" dirty="0"/>
              <a:t>-اللحاء خالي من برنكيما اللحاء</a:t>
            </a:r>
            <a:endParaRPr lang="en-US" sz="1800"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72976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564" y="124691"/>
            <a:ext cx="4909847" cy="484909"/>
          </a:xfrm>
        </p:spPr>
        <p:txBody>
          <a:bodyPr>
            <a:normAutofit/>
          </a:bodyPr>
          <a:lstStyle/>
          <a:p>
            <a:pPr algn="r"/>
            <a:r>
              <a:rPr lang="ar-IQ" sz="1800" dirty="0" smtClean="0">
                <a:solidFill>
                  <a:srgbClr val="FFFF00"/>
                </a:solidFill>
              </a:rPr>
              <a:t>ساق ذوات الفلقة الواحدة</a:t>
            </a:r>
            <a:endParaRPr lang="en-US" sz="1800" dirty="0">
              <a:solidFill>
                <a:srgbClr val="FFFF00"/>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2697" y="609600"/>
            <a:ext cx="5846618" cy="3075708"/>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64" y="3089563"/>
            <a:ext cx="5067000" cy="3075708"/>
          </a:xfrm>
          <a:prstGeom prst="rect">
            <a:avLst/>
          </a:prstGeom>
        </p:spPr>
      </p:pic>
    </p:spTree>
    <p:extLst>
      <p:ext uri="{BB962C8B-B14F-4D97-AF65-F5344CB8AC3E}">
        <p14:creationId xmlns:p14="http://schemas.microsoft.com/office/powerpoint/2010/main" val="372166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11382"/>
          </a:xfrm>
        </p:spPr>
        <p:txBody>
          <a:bodyPr>
            <a:normAutofit/>
          </a:bodyPr>
          <a:lstStyle/>
          <a:p>
            <a:pPr algn="r"/>
            <a:r>
              <a:rPr lang="ar-IQ" sz="1800" dirty="0" smtClean="0">
                <a:solidFill>
                  <a:srgbClr val="FFFF00"/>
                </a:solidFill>
              </a:rPr>
              <a:t>رسم تخطيطي يوضح التركيب التشريحي لساق ذو الفلقة الواحدة</a:t>
            </a:r>
            <a:endParaRPr lang="en-US" sz="1800" dirty="0">
              <a:solidFill>
                <a:srgbClr val="FFFF00"/>
              </a:solidFill>
            </a:endParaRPr>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3091" y="2747755"/>
            <a:ext cx="6816436" cy="3819299"/>
          </a:xfrm>
        </p:spPr>
      </p:pic>
    </p:spTree>
    <p:extLst>
      <p:ext uri="{BB962C8B-B14F-4D97-AF65-F5344CB8AC3E}">
        <p14:creationId xmlns:p14="http://schemas.microsoft.com/office/powerpoint/2010/main" val="1533069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47</TotalTime>
  <Words>126</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Tahoma</vt:lpstr>
      <vt:lpstr>Mesh</vt:lpstr>
      <vt:lpstr>المختبر الثامن</vt:lpstr>
      <vt:lpstr>التركيب الداخلي للساق</vt:lpstr>
      <vt:lpstr>البشرة وتتكون عادتا من صف واحد من الخاليا التخترقها سوى فتحات الثغور  القشرة تكون القشرة في السيقان ضيقة عادة وتتكون من عدة صفوف من الخاليا الكولنكيمية يليها صف او صفين من الخاليا البرنكيميه وفي بعض النباتات العشبيه يوجد في الطبقة االخيره من الخاليا البرنكيميه مواد نشويه فيطلق على هذة الطبقة الغمد النشوي</vt:lpstr>
      <vt:lpstr>اللب  عبارة عن خاليا برنكيمية تخرج منها اشعة لبية تفصل بين الحزم الوعائية</vt:lpstr>
      <vt:lpstr>رسم  يوضح ساق ذوات الفلقتين</vt:lpstr>
      <vt:lpstr>السيقان في ذوات الفلقة الواحدة تختلف عن ذوات الفلقة الواحدة بما يلي 1 -ان المنطقة اسفل البشرة غير متميزه الى قشرة ولب واشعة لبيه بل توجد كتله من االلياف تسمى الياف تحت البشره يلي االلياف خاليا برنكيميه اعتياديه تدعى بالنسيج االساسي 2 -الحزمه الوعائية من النوع المغلق وهي حزمه تحول فيها جميع الكمبيوم الوعائي الى خشب ولحاء اي ان ذوات الفلقة الواحدة اليحدث فيها تغلظ ثانوي . مهم 3 -ويكون نمو الخشب التالي للخارج والخشب الاولي في المركز واسفلة تجويف يسمى ب تجويف الخشب الاولي وتحاط الحزمه بااللياف وتسمى الياف غمد الحزمه علما ان الحزم الوعائية غير مرتبة بل تكون منتشرة عشوائيا داخل النسيج االساسي  4 -اللحاء خالي من برنكيما اللحاء</vt:lpstr>
      <vt:lpstr>ساق ذوات الفلقة الواحدة</vt:lpstr>
      <vt:lpstr>رسم تخطيطي يوضح التركيب التشريحي لساق ذو الفلقة الواحدة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التركيب الداخلي للساق</dc:title>
  <dc:creator>Maher</dc:creator>
  <cp:lastModifiedBy>Maher</cp:lastModifiedBy>
  <cp:revision>7</cp:revision>
  <dcterms:created xsi:type="dcterms:W3CDTF">2021-09-28T18:32:39Z</dcterms:created>
  <dcterms:modified xsi:type="dcterms:W3CDTF">2021-09-28T20:20:59Z</dcterms:modified>
</cp:coreProperties>
</file>